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261" r:id="rId4"/>
    <p:sldId id="271" r:id="rId5"/>
    <p:sldId id="270" r:id="rId6"/>
    <p:sldId id="272" r:id="rId7"/>
    <p:sldId id="273" r:id="rId8"/>
    <p:sldId id="274" r:id="rId9"/>
    <p:sldId id="284" r:id="rId10"/>
    <p:sldId id="275" r:id="rId11"/>
    <p:sldId id="276" r:id="rId12"/>
    <p:sldId id="285" r:id="rId13"/>
    <p:sldId id="277" r:id="rId14"/>
    <p:sldId id="278" r:id="rId15"/>
    <p:sldId id="281" r:id="rId16"/>
    <p:sldId id="280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4/26/2017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4/26/2017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199" y="1110124"/>
            <a:ext cx="8500062" cy="2387600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AR JULIAN" panose="02000000000000000000" pitchFamily="2" charset="0"/>
              </a:rPr>
              <a:t>Möbius</a:t>
            </a:r>
            <a:r>
              <a:rPr lang="en-US" sz="6600" dirty="0">
                <a:latin typeface="AR JULIAN" panose="02000000000000000000" pitchFamily="2" charset="0"/>
              </a:rPr>
              <a:t> </a:t>
            </a:r>
            <a:r>
              <a:rPr lang="en-US" sz="6600" dirty="0" smtClean="0">
                <a:latin typeface="AR JULIAN" panose="02000000000000000000" pitchFamily="2" charset="0"/>
              </a:rPr>
              <a:t>Strips</a:t>
            </a:r>
            <a:endParaRPr lang="en-US" sz="6600" dirty="0"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Shelbi Babcock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29" y="2190749"/>
            <a:ext cx="10663518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can determine how many edges </a:t>
            </a:r>
            <a:r>
              <a:rPr lang="en-US" dirty="0"/>
              <a:t>the </a:t>
            </a:r>
            <a:r>
              <a:rPr lang="en-US" dirty="0" err="1"/>
              <a:t>Möbius</a:t>
            </a:r>
            <a:r>
              <a:rPr lang="en-US" dirty="0"/>
              <a:t> Strip </a:t>
            </a:r>
            <a:r>
              <a:rPr lang="en-US" dirty="0" smtClean="0"/>
              <a:t>has by performing a similar test.</a:t>
            </a:r>
          </a:p>
          <a:p>
            <a:pPr marL="0" indent="0" algn="ctr">
              <a:buNone/>
            </a:pPr>
            <a:r>
              <a:rPr lang="en-US" dirty="0"/>
              <a:t>Now take a </a:t>
            </a:r>
            <a:r>
              <a:rPr lang="en-US" dirty="0" smtClean="0"/>
              <a:t>highlighter/marker and </a:t>
            </a:r>
            <a:r>
              <a:rPr lang="en-US" dirty="0"/>
              <a:t>place it on an edge of the strip. </a:t>
            </a:r>
            <a:r>
              <a:rPr lang="en-US" dirty="0" smtClean="0"/>
              <a:t>Color </a:t>
            </a:r>
            <a:r>
              <a:rPr lang="en-US" dirty="0"/>
              <a:t>along the edge until you reach where you started without lifting the </a:t>
            </a:r>
            <a:r>
              <a:rPr lang="en-US" dirty="0" smtClean="0"/>
              <a:t>highlighter/marker.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3886" y="3899897"/>
            <a:ext cx="3137650" cy="23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190749"/>
            <a:ext cx="9833027" cy="398621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do you notice?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do you think this shows about </a:t>
            </a:r>
            <a:r>
              <a:rPr lang="en-US" dirty="0" smtClean="0"/>
              <a:t>the number of edges of a </a:t>
            </a:r>
            <a:r>
              <a:rPr lang="en-US" dirty="0" err="1"/>
              <a:t>Möbius</a:t>
            </a:r>
            <a:r>
              <a:rPr lang="en-US" dirty="0"/>
              <a:t> Strip?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871787"/>
            <a:ext cx="9833027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*Characteristic </a:t>
            </a:r>
            <a:r>
              <a:rPr lang="en-US" b="1" dirty="0" smtClean="0"/>
              <a:t>#2 </a:t>
            </a:r>
            <a:r>
              <a:rPr lang="en-US" b="1" dirty="0"/>
              <a:t>of a </a:t>
            </a:r>
            <a:r>
              <a:rPr lang="en-US" b="1" dirty="0" err="1"/>
              <a:t>Möbius</a:t>
            </a:r>
            <a:r>
              <a:rPr lang="en-US" b="1" dirty="0"/>
              <a:t> </a:t>
            </a:r>
            <a:r>
              <a:rPr lang="en-US" b="1" dirty="0" smtClean="0"/>
              <a:t>Strip*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2800" b="1" dirty="0" smtClean="0"/>
              <a:t>A</a:t>
            </a:r>
            <a:r>
              <a:rPr lang="en-US" sz="2800" b="1" dirty="0"/>
              <a:t> </a:t>
            </a:r>
            <a:r>
              <a:rPr lang="en-US" sz="2800" b="1" dirty="0" err="1"/>
              <a:t>Möbius</a:t>
            </a:r>
            <a:r>
              <a:rPr lang="en-US" sz="2800" b="1" dirty="0"/>
              <a:t> </a:t>
            </a:r>
            <a:r>
              <a:rPr lang="en-US" sz="2800" b="1" dirty="0" smtClean="0"/>
              <a:t>Strip has only one edge.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84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742292"/>
            <a:ext cx="9833027" cy="398621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The </a:t>
            </a:r>
            <a:r>
              <a:rPr lang="en-US" dirty="0" err="1"/>
              <a:t>Möbius</a:t>
            </a:r>
            <a:r>
              <a:rPr lang="en-US" dirty="0"/>
              <a:t> Strip is named </a:t>
            </a:r>
            <a:r>
              <a:rPr lang="en-US" dirty="0" smtClean="0"/>
              <a:t>after August </a:t>
            </a:r>
            <a:r>
              <a:rPr lang="en-US" dirty="0"/>
              <a:t>Ferdinand </a:t>
            </a:r>
            <a:r>
              <a:rPr lang="en-US" dirty="0" err="1"/>
              <a:t>Möbius</a:t>
            </a:r>
            <a:r>
              <a:rPr lang="en-US" dirty="0"/>
              <a:t>, a nineteenth century German mathematician and astronomer who was a pioneer in the field of topology. The design of the </a:t>
            </a:r>
            <a:r>
              <a:rPr lang="en-US" dirty="0" err="1"/>
              <a:t>Möbius</a:t>
            </a:r>
            <a:r>
              <a:rPr lang="en-US" dirty="0"/>
              <a:t> Strip has practical applications in industry. The design has been used for conveyor </a:t>
            </a:r>
            <a:r>
              <a:rPr lang="en-US" dirty="0"/>
              <a:t>belts </a:t>
            </a:r>
            <a:r>
              <a:rPr lang="en-US" dirty="0" smtClean="0"/>
              <a:t>and </a:t>
            </a:r>
            <a:r>
              <a:rPr lang="en-US" dirty="0"/>
              <a:t>continuous-loop recording </a:t>
            </a:r>
            <a:r>
              <a:rPr lang="en-US" dirty="0" smtClean="0"/>
              <a:t>tapes.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Patterns?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765" y="2257985"/>
                <a:ext cx="9833027" cy="398621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Using the information we just found fill in the data chart for the number of sides and edges for a </a:t>
                </a:r>
                <a:r>
                  <a:rPr lang="en-US" dirty="0" err="1"/>
                  <a:t>Möbius</a:t>
                </a:r>
                <a:r>
                  <a:rPr lang="en-US" dirty="0"/>
                  <a:t> Strip (1- 180</a:t>
                </a:r>
                <a14:m>
                  <m:oMath xmlns:m="http://schemas.openxmlformats.org/officeDocument/2006/math">
                    <m:r>
                      <a:rPr lang="en-US" i="1"/>
                      <m:t>°</m:t>
                    </m:r>
                  </m:oMath>
                </a14:m>
                <a:r>
                  <a:rPr lang="en-US" dirty="0"/>
                  <a:t> twist). Using the other strips, complete the same process as above with each number of 180</a:t>
                </a:r>
                <a14:m>
                  <m:oMath xmlns:m="http://schemas.openxmlformats.org/officeDocument/2006/math">
                    <m:r>
                      <a:rPr lang="en-US" i="1"/>
                      <m:t>°</m:t>
                    </m:r>
                  </m:oMath>
                </a14:m>
                <a:r>
                  <a:rPr lang="en-US" dirty="0"/>
                  <a:t> twists. Determine the number of sides and edges for each and fill out the data chart. 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765" y="2257985"/>
                <a:ext cx="9833027" cy="3986213"/>
              </a:xfrm>
              <a:blipFill rotWithShape="0">
                <a:blip r:embed="rId2"/>
                <a:stretch>
                  <a:fillRect l="-310" t="-917" r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85381"/>
              </p:ext>
            </p:extLst>
          </p:nvPr>
        </p:nvGraphicFramePr>
        <p:xfrm>
          <a:off x="1699678" y="4251091"/>
          <a:ext cx="8585200" cy="173494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61310"/>
                <a:gridCol w="2861945"/>
                <a:gridCol w="2861945"/>
              </a:tblGrid>
              <a:tr h="835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180˚ Twists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Sides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Edges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5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</a:t>
                      </a:r>
                      <a:r>
                        <a:rPr lang="en-US" sz="1600">
                          <a:effectLst/>
                        </a:rPr>
                        <a:t>Möbius Strip)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Your Data Chart Match Mine?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462" y="1828456"/>
            <a:ext cx="5714999" cy="3041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8114" y="4869599"/>
            <a:ext cx="860697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Do you have a prediction for how the table might be completed for 5 and 6 twists based on the table so far? 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Discuss your prediction and your reasoning for it with your neighbor.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15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Your Data Chart Match Mine?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101685"/>
              </p:ext>
            </p:extLst>
          </p:nvPr>
        </p:nvGraphicFramePr>
        <p:xfrm>
          <a:off x="3216566" y="2128933"/>
          <a:ext cx="5552493" cy="436076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50557"/>
                <a:gridCol w="1850968"/>
                <a:gridCol w="1850968"/>
              </a:tblGrid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180˚ Twists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Sides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Edges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en-US" sz="1000">
                          <a:effectLst/>
                        </a:rPr>
                        <a:t>Möbius Strip)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838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5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pattern?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77329"/>
              </p:ext>
            </p:extLst>
          </p:nvPr>
        </p:nvGraphicFramePr>
        <p:xfrm>
          <a:off x="541983" y="2128933"/>
          <a:ext cx="5552493" cy="436076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50557"/>
                <a:gridCol w="1850968"/>
                <a:gridCol w="1850968"/>
              </a:tblGrid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180˚ Twists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Sides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Edges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en-US" sz="1000">
                          <a:effectLst/>
                        </a:rPr>
                        <a:t>Möbius Strip)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558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  <a:tr h="838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44354" marR="44354" marT="0" marB="0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213822" y="2492028"/>
            <a:ext cx="5513721" cy="409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 smtClean="0"/>
              <a:t>Using the chart, state the relationship that exists between the number of 180 degree twists and the number of sides and edges that the figure has.</a:t>
            </a: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1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190749"/>
            <a:ext cx="9833027" cy="39862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RAFT Education Department. (2015). The magical strip. Retrieved April 25, 2017, </a:t>
            </a: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from</a:t>
            </a:r>
            <a:r>
              <a:rPr lang="en-US" dirty="0" smtClean="0"/>
              <a:t> </a:t>
            </a:r>
            <a:r>
              <a:rPr lang="en-US" b="1" dirty="0" smtClean="0"/>
              <a:t>http://www.raftsac.org/ideas/Magical%20Strip.pdf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7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Goals, Objectives, and Materials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42536" y="1828456"/>
            <a:ext cx="9628632" cy="3986213"/>
          </a:xfrm>
        </p:spPr>
        <p:txBody>
          <a:bodyPr>
            <a:noAutofit/>
          </a:bodyPr>
          <a:lstStyle/>
          <a:p>
            <a:r>
              <a:rPr lang="en-US" sz="1600" b="1" dirty="0"/>
              <a:t>Goal:</a:t>
            </a:r>
            <a:r>
              <a:rPr lang="en-US" sz="1600" dirty="0"/>
              <a:t>                                                                                                                                                         </a:t>
            </a:r>
            <a:r>
              <a:rPr lang="en-US" sz="1600" dirty="0" smtClean="0"/>
              <a:t>                                                           </a:t>
            </a:r>
            <a:r>
              <a:rPr lang="en-US" sz="1600" dirty="0"/>
              <a:t>-The students will learn about the characteristics of a </a:t>
            </a:r>
            <a:r>
              <a:rPr lang="en-US" sz="1600" dirty="0" err="1"/>
              <a:t>Möbius</a:t>
            </a:r>
            <a:r>
              <a:rPr lang="en-US" sz="1600" dirty="0"/>
              <a:t> Strip.                                                             </a:t>
            </a:r>
            <a:r>
              <a:rPr lang="en-US" sz="1600" dirty="0" smtClean="0"/>
              <a:t>                                 </a:t>
            </a:r>
            <a:r>
              <a:rPr lang="en-US" sz="1600" dirty="0"/>
              <a:t>-The students will discover relationships between the number of twists in the strip and the number of edges and sides present. </a:t>
            </a:r>
          </a:p>
          <a:p>
            <a:r>
              <a:rPr lang="en-US" sz="1600" b="1" dirty="0"/>
              <a:t>Objective:                                                                                                                                                   </a:t>
            </a:r>
            <a:r>
              <a:rPr lang="en-US" sz="1600" b="1" dirty="0" smtClean="0"/>
              <a:t>                                                </a:t>
            </a:r>
            <a:r>
              <a:rPr lang="en-US" sz="1600" dirty="0"/>
              <a:t>-Given a strip of paper and tape, the student will create a </a:t>
            </a:r>
            <a:r>
              <a:rPr lang="en-US" sz="1600" dirty="0" err="1"/>
              <a:t>Möbius</a:t>
            </a:r>
            <a:r>
              <a:rPr lang="en-US" sz="1600" dirty="0"/>
              <a:t> Strip.</a:t>
            </a:r>
            <a:r>
              <a:rPr lang="en-US" sz="1600" b="1" dirty="0"/>
              <a:t>                                   </a:t>
            </a:r>
            <a:r>
              <a:rPr lang="en-US" sz="1600" b="1" dirty="0" smtClean="0"/>
              <a:t>                                                    </a:t>
            </a:r>
            <a:r>
              <a:rPr lang="en-US" sz="1600" dirty="0"/>
              <a:t>-Using the </a:t>
            </a:r>
            <a:r>
              <a:rPr lang="en-US" sz="1600" dirty="0" err="1"/>
              <a:t>Möbius</a:t>
            </a:r>
            <a:r>
              <a:rPr lang="en-US" sz="1600" dirty="0"/>
              <a:t> Strip they created, the student will determine the number of edges and sides of the </a:t>
            </a:r>
            <a:r>
              <a:rPr lang="en-US" sz="1600" dirty="0" err="1"/>
              <a:t>Möbius</a:t>
            </a:r>
            <a:r>
              <a:rPr lang="en-US" sz="1600" dirty="0"/>
              <a:t> Strip.</a:t>
            </a:r>
            <a:r>
              <a:rPr lang="en-US" sz="1600" b="1" dirty="0"/>
              <a:t>                                                                                                                                                 </a:t>
            </a:r>
            <a:r>
              <a:rPr lang="en-US" sz="1600" b="1" dirty="0" smtClean="0"/>
              <a:t>                                             </a:t>
            </a:r>
            <a:r>
              <a:rPr lang="en-US" sz="1600" dirty="0"/>
              <a:t>-</a:t>
            </a:r>
            <a:r>
              <a:rPr lang="en-US" sz="1600" dirty="0" smtClean="0"/>
              <a:t>Using </a:t>
            </a:r>
            <a:r>
              <a:rPr lang="en-US" sz="1600" dirty="0"/>
              <a:t>information from some trials on the data chart, the students will predict a relationship between the number of twists in the strip and the number of edges and sides that it has.                    </a:t>
            </a:r>
            <a:r>
              <a:rPr lang="en-US" sz="1600" b="1" dirty="0"/>
              <a:t>   </a:t>
            </a:r>
            <a:r>
              <a:rPr lang="en-US" sz="1600" b="1" dirty="0" smtClean="0"/>
              <a:t>                                                                               </a:t>
            </a:r>
            <a:r>
              <a:rPr lang="en-US" sz="1600" dirty="0"/>
              <a:t>-Using strips of paper, tape, and a chart, the student will state the relationship between the number of twists in the strip and the number of edges and sides that it has. </a:t>
            </a:r>
          </a:p>
          <a:p>
            <a:r>
              <a:rPr lang="en-US" sz="1600" b="1" dirty="0"/>
              <a:t>Materials:                                                                                                                                                                               </a:t>
            </a:r>
            <a:r>
              <a:rPr lang="en-US" sz="1600" b="1" dirty="0" smtClean="0"/>
              <a:t>                                    </a:t>
            </a:r>
            <a:r>
              <a:rPr lang="en-US" sz="1600" dirty="0"/>
              <a:t>-Multiple strips of paper                                                                                                                                                    </a:t>
            </a:r>
            <a:r>
              <a:rPr lang="en-US" sz="1600" dirty="0" smtClean="0"/>
              <a:t>                                             </a:t>
            </a:r>
            <a:r>
              <a:rPr lang="en-US" sz="1600" dirty="0"/>
              <a:t>-</a:t>
            </a:r>
            <a:r>
              <a:rPr lang="en-US" sz="1600" dirty="0" smtClean="0"/>
              <a:t>Tape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600" dirty="0"/>
              <a:t>-Data </a:t>
            </a:r>
            <a:r>
              <a:rPr lang="en-US" sz="1600" dirty="0" smtClean="0"/>
              <a:t>Chart                                                                                                                                                                                                          -highlighter/marker                                                                                                                                                                                                  -pencil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a Basic Loop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activity will begin with the exploration some properties of a basic loop.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Take a strip of paper and pull the ends together. </a:t>
            </a:r>
          </a:p>
          <a:p>
            <a:pPr marL="0" indent="0" algn="ctr">
              <a:buNone/>
            </a:pPr>
            <a:r>
              <a:rPr lang="en-US" dirty="0" smtClean="0"/>
              <a:t>Secure the ends together with tape.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2195" r="8999" b="6990"/>
          <a:stretch/>
        </p:blipFill>
        <p:spPr>
          <a:xfrm rot="5400000">
            <a:off x="4500703" y="3238480"/>
            <a:ext cx="3187545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a Basic Loop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many sides does the loop have? </a:t>
            </a:r>
          </a:p>
          <a:p>
            <a:pPr marL="0" indent="0" algn="ctr">
              <a:buNone/>
            </a:pPr>
            <a:r>
              <a:rPr lang="en-US" dirty="0" smtClean="0"/>
              <a:t>How many edges?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2195" r="8999" b="6990"/>
          <a:stretch/>
        </p:blipFill>
        <p:spPr>
          <a:xfrm rot="5400000">
            <a:off x="4500703" y="2848515"/>
            <a:ext cx="3187545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Take a new strip and pull the ends together. Before you tape it, take one end and twist it 180 degrees. Now tape the ends together. </a:t>
            </a:r>
            <a:endParaRPr lang="en-US" dirty="0"/>
          </a:p>
        </p:txBody>
      </p:sp>
      <p:pic>
        <p:nvPicPr>
          <p:cNvPr id="4" name="Picture 3" descr="C:\Users\Shelbi\Downloads\IMG_28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68948" y="3171358"/>
            <a:ext cx="3598134" cy="26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helbi\Downloads\IMG_28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55870" y="3171358"/>
            <a:ext cx="3614271" cy="268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Look at the figure you created.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many sides do you think this figure has? How many edges?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Turn to your neighbor and tell them your predictions.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190749"/>
            <a:ext cx="9833027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can determine how many sides </a:t>
            </a:r>
            <a:r>
              <a:rPr lang="en-US" dirty="0"/>
              <a:t>the </a:t>
            </a:r>
            <a:r>
              <a:rPr lang="en-US" dirty="0" err="1"/>
              <a:t>Möbius</a:t>
            </a:r>
            <a:r>
              <a:rPr lang="en-US" dirty="0"/>
              <a:t> Strip </a:t>
            </a:r>
            <a:r>
              <a:rPr lang="en-US" dirty="0" smtClean="0"/>
              <a:t>has by performing a simple test.</a:t>
            </a:r>
          </a:p>
          <a:p>
            <a:pPr marL="0" indent="0" algn="ctr">
              <a:buNone/>
            </a:pPr>
            <a:r>
              <a:rPr lang="en-US" dirty="0"/>
              <a:t>Take a pencil and place it in the center of the strip. Draw a straight line around the strip until you reach where you started without lifting the pencil.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1133" r="14904" b="34226"/>
          <a:stretch/>
        </p:blipFill>
        <p:spPr>
          <a:xfrm rot="5400000">
            <a:off x="4432034" y="3665592"/>
            <a:ext cx="3120486" cy="28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190749"/>
            <a:ext cx="9833027" cy="398621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do you notice?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do you think this shows about </a:t>
            </a:r>
            <a:r>
              <a:rPr lang="en-US" dirty="0" smtClean="0"/>
              <a:t>the number of sides of a </a:t>
            </a:r>
            <a:r>
              <a:rPr lang="en-US" dirty="0" err="1"/>
              <a:t>Möbius</a:t>
            </a:r>
            <a:r>
              <a:rPr lang="en-US" dirty="0"/>
              <a:t> Strip?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sz="3200" dirty="0" err="1" smtClean="0"/>
              <a:t>Möbius</a:t>
            </a:r>
            <a:r>
              <a:rPr lang="en-US" sz="3200" dirty="0" smtClean="0"/>
              <a:t> Strip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871787"/>
            <a:ext cx="9833027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*Characteristic #1 of a </a:t>
            </a:r>
            <a:r>
              <a:rPr lang="en-US" b="1" dirty="0" err="1"/>
              <a:t>Möbius</a:t>
            </a:r>
            <a:r>
              <a:rPr lang="en-US" b="1" dirty="0"/>
              <a:t> </a:t>
            </a:r>
            <a:r>
              <a:rPr lang="en-US" b="1" dirty="0" smtClean="0"/>
              <a:t>Strip*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2800" b="1" dirty="0" smtClean="0"/>
              <a:t>A</a:t>
            </a:r>
            <a:r>
              <a:rPr lang="en-US" sz="2800" b="1" dirty="0"/>
              <a:t> </a:t>
            </a:r>
            <a:r>
              <a:rPr lang="en-US" sz="2800" b="1" dirty="0" err="1"/>
              <a:t>Möbius</a:t>
            </a:r>
            <a:r>
              <a:rPr lang="en-US" sz="2800" b="1" dirty="0"/>
              <a:t> </a:t>
            </a:r>
            <a:r>
              <a:rPr lang="en-US" sz="2800" b="1" dirty="0" smtClean="0"/>
              <a:t>Strip is a single-sided figure.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7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697</TotalTime>
  <Words>756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 JULIAN</vt:lpstr>
      <vt:lpstr>Calibri</vt:lpstr>
      <vt:lpstr>Times New Roman</vt:lpstr>
      <vt:lpstr>Wingdings</vt:lpstr>
      <vt:lpstr>Educational subjects 16x9</vt:lpstr>
      <vt:lpstr>Möbius Strips</vt:lpstr>
      <vt:lpstr>Goals, Objectives, and Materials</vt:lpstr>
      <vt:lpstr>Explore a Basic Loop </vt:lpstr>
      <vt:lpstr>Explore a Basic Loop </vt:lpstr>
      <vt:lpstr>Make a Möbius Strip </vt:lpstr>
      <vt:lpstr>What is a Möbius Strip </vt:lpstr>
      <vt:lpstr>What is a Möbius Strip </vt:lpstr>
      <vt:lpstr>What is a Möbius Strip </vt:lpstr>
      <vt:lpstr>What is a Möbius Strip </vt:lpstr>
      <vt:lpstr>What is a Möbius Strip </vt:lpstr>
      <vt:lpstr>What is a Möbius Strip </vt:lpstr>
      <vt:lpstr>What is a Möbius Strip </vt:lpstr>
      <vt:lpstr>What is a Möbius Strip </vt:lpstr>
      <vt:lpstr>Can We Find Patterns?</vt:lpstr>
      <vt:lpstr>Does Your Data Chart Match Mine? </vt:lpstr>
      <vt:lpstr>Does Your Data Chart Match Mine? </vt:lpstr>
      <vt:lpstr>What is the pattern? 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Möbius Strips</dc:title>
  <dc:creator>Shelbi Babcock</dc:creator>
  <cp:lastModifiedBy>Shelbi Babcock</cp:lastModifiedBy>
  <cp:revision>14</cp:revision>
  <dcterms:created xsi:type="dcterms:W3CDTF">2017-04-26T14:30:50Z</dcterms:created>
  <dcterms:modified xsi:type="dcterms:W3CDTF">2017-04-27T02:08:41Z</dcterms:modified>
</cp:coreProperties>
</file>